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74" r:id="rId4"/>
    <p:sldId id="257" r:id="rId5"/>
    <p:sldId id="269" r:id="rId6"/>
    <p:sldId id="265" r:id="rId7"/>
    <p:sldId id="261" r:id="rId8"/>
    <p:sldId id="270" r:id="rId9"/>
    <p:sldId id="259" r:id="rId10"/>
    <p:sldId id="263" r:id="rId11"/>
    <p:sldId id="266" r:id="rId12"/>
    <p:sldId id="273" r:id="rId13"/>
    <p:sldId id="271" r:id="rId14"/>
    <p:sldId id="268" r:id="rId15"/>
    <p:sldId id="264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88E42-E03A-4823-B869-065BD040A4AE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966BC-0B07-40B0-B730-B7FAE5F9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966BC-0B07-40B0-B730-B7FAE5F9A53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966BC-0B07-40B0-B730-B7FAE5F9A53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79416-1D11-441A-9CCE-544713D4B3C3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800AC-AA61-4FA2-A01D-F611125C0C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E87D4-1A8C-4154-A846-79039C1E7C05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7FBA-C1A1-4544-B7B6-CFE5AEE643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57D72-19A9-49A0-B94E-44C523E6AC07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E45E7-382D-4F27-9C75-C39E68C03AC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A5DB8-8D1E-40FB-BC03-11BB014928DA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94E4C-1ED5-4DA0-8395-BB2D9EF3C5E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09E55-C15C-4B2D-B5F9-AD375DABA749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9E637-C7F1-4D02-A5DE-2A166CDD1A0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B694C-2E47-4A21-B0E7-D348D337E6DB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D075D-31D7-4F10-9222-9BB308F4942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A63F3-3BE6-489A-8658-36823C25C56A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B80A3-DF4A-4400-B07F-EA8E3E2038A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9EF42-B17D-4A8B-A18B-5DF10B8E281D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95AF9-4219-420E-86A7-28BDE381F50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57946-7A6D-4787-B966-A2A48791A2CB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F9A8F-442F-4E64-B706-3CDE2F008E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88FD3-CB2B-42CA-B65D-36AA7AC2AA8C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D0F21-3C85-4A20-91A7-59B8925FEA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11541-0D4F-42E8-86AF-CC704BACC537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38E6E-3F80-43CF-830B-667D82E4F35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DBCFE2-EE96-42A5-AEED-9B94956090EC}" type="datetimeFigureOut">
              <a:rPr lang="fr-FR"/>
              <a:pPr>
                <a:defRPr/>
              </a:pPr>
              <a:t>16/05/2011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150464-8664-43A9-9521-40194B5F8B3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Varroa Management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Using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Drone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Brood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Removal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95400" y="3276600"/>
            <a:ext cx="6400800" cy="17526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Bob Kloss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Northwest New Jersey </a:t>
            </a:r>
            <a:r>
              <a:rPr lang="fr-CA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Beekeepers</a:t>
            </a:r>
            <a:r>
              <a:rPr lang="fr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Association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14, 2011</a:t>
            </a:r>
            <a:endParaRPr lang="fr-FR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r>
              <a:rPr lang="fr-CA" sz="4000" dirty="0" err="1" smtClean="0"/>
              <a:t>Integrated</a:t>
            </a:r>
            <a:r>
              <a:rPr lang="fr-CA" sz="4000" dirty="0" smtClean="0"/>
              <a:t> Pest Management </a:t>
            </a:r>
            <a:br>
              <a:rPr lang="fr-CA" sz="4000" dirty="0" smtClean="0"/>
            </a:br>
            <a:r>
              <a:rPr lang="fr-CA" sz="4000" dirty="0" smtClean="0"/>
              <a:t>(IPM)</a:t>
            </a:r>
            <a:endParaRPr lang="fr-FR" sz="4000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sz="2800" dirty="0" smtClean="0"/>
              <a:t>Multifaceted approach to dealing with pests</a:t>
            </a:r>
          </a:p>
          <a:p>
            <a:r>
              <a:rPr lang="en-US" sz="2800" dirty="0" smtClean="0"/>
              <a:t>Integrate many different management techniques, including physical or mechanical, biological, chemical</a:t>
            </a:r>
          </a:p>
          <a:p>
            <a:r>
              <a:rPr lang="en-US" sz="2800" dirty="0" smtClean="0"/>
              <a:t>NOT eradication:</a:t>
            </a:r>
          </a:p>
          <a:p>
            <a:pPr lvl="1"/>
            <a:r>
              <a:rPr lang="en-US" sz="2400" dirty="0" smtClean="0"/>
              <a:t>Determine tolerable levels of pest populations and permit pests to exist below these levels</a:t>
            </a:r>
          </a:p>
          <a:p>
            <a:pPr lvl="1"/>
            <a:r>
              <a:rPr lang="en-US" sz="2400" dirty="0" smtClean="0"/>
              <a:t>Use the least invasive, injurious or toxic control methods first</a:t>
            </a:r>
          </a:p>
          <a:p>
            <a:r>
              <a:rPr lang="en-US" dirty="0" smtClean="0"/>
              <a:t>LOOK BEFORE YOU TREAT!</a:t>
            </a:r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Paraphrased from:  Simone, </a:t>
            </a:r>
            <a:r>
              <a:rPr lang="en-US" sz="1200" dirty="0" err="1" smtClean="0"/>
              <a:t>Landi</a:t>
            </a:r>
            <a:r>
              <a:rPr lang="en-US" sz="1200" dirty="0" smtClean="0"/>
              <a:t>. "Integrated Pest Management.pdf." </a:t>
            </a:r>
            <a:r>
              <a:rPr lang="en-US" sz="1200" i="1" dirty="0" smtClean="0"/>
              <a:t>Integrated Pest Management</a:t>
            </a:r>
            <a:r>
              <a:rPr lang="en-US" sz="1200" dirty="0" smtClean="0"/>
              <a:t>. Essex County Beekeepers, 6/10/2009. Web. 11 May 2011. &lt;http://www.ecbs.njbeekeepers.org/documents/IPM_American_Foulbrood_and_Varroa_Mites_by_Simone.pdf&gt;. </a:t>
            </a:r>
          </a:p>
          <a:p>
            <a:pPr>
              <a:buNone/>
            </a:pPr>
            <a:endParaRPr lang="fr-F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fr-FR" sz="4000" dirty="0" smtClean="0"/>
              <a:t>Varroa Life Cycle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529051" y="518949"/>
            <a:ext cx="4466895" cy="647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60960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From:  Department for Environment, Food and Rural Affairs, (</a:t>
            </a:r>
            <a:r>
              <a:rPr lang="en-US" sz="1200" dirty="0" err="1" smtClean="0"/>
              <a:t>defra</a:t>
            </a:r>
            <a:r>
              <a:rPr lang="en-US" sz="1200" dirty="0" smtClean="0"/>
              <a:t>). "Managing </a:t>
            </a:r>
            <a:r>
              <a:rPr lang="en-US" sz="1200" dirty="0" err="1" smtClean="0"/>
              <a:t>Varroa</a:t>
            </a:r>
            <a:r>
              <a:rPr lang="en-US" sz="1200" dirty="0" smtClean="0"/>
              <a:t>." </a:t>
            </a:r>
            <a:r>
              <a:rPr lang="en-US" sz="1200" i="1" dirty="0" smtClean="0"/>
              <a:t>www.defra.gov.uk</a:t>
            </a:r>
            <a:r>
              <a:rPr lang="en-US" sz="1200" dirty="0" smtClean="0"/>
              <a:t>. Crown Copyright, 2005. Web. 11 May 2011. &lt;https://secure.fera.defra.gov.uk/beebase/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1750" y="274638"/>
            <a:ext cx="61150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Varroa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Facts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0" y="1600200"/>
            <a:ext cx="64008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/>
              <a:t>Female mites prefer drone brood 10 to 1 over worker brood</a:t>
            </a:r>
          </a:p>
          <a:p>
            <a:pPr>
              <a:spcBef>
                <a:spcPts val="0"/>
              </a:spcBef>
            </a:pPr>
            <a:r>
              <a:rPr lang="en-US" sz="2400" dirty="0" err="1" smtClean="0"/>
              <a:t>Varroa</a:t>
            </a:r>
            <a:r>
              <a:rPr lang="en-US" sz="2400" dirty="0" smtClean="0"/>
              <a:t> reproduces poorly in worker brood:  3 times more successful in drone brood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Average number of female mites developing: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Worker cell:  	2.2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Drone cell:  	4.4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Summer mites manage 2 reproductive cycles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Mites enter drone cells on days 8 &amp; 9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At 5% drone brood, 50-60 drone cells produce as many mites as 1,000 worker cells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152400"/>
            <a:ext cx="172142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varroa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1447800" cy="168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59436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Taken from: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7200" y="304800"/>
            <a:ext cx="25336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Bee Math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17775" y="1603375"/>
          <a:ext cx="7423150" cy="3735388"/>
        </p:xfrm>
        <a:graphic>
          <a:graphicData uri="http://schemas.openxmlformats.org/presentationml/2006/ole">
            <p:oleObj spid="_x0000_s1026" name="Document" r:id="rId4" imgW="8371180" imgH="4228393" progId="Word.Document.12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819400" y="58674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From: Bush, Michael. "Bee Math." </a:t>
            </a:r>
            <a:r>
              <a:rPr lang="en-US" sz="1200" i="1" dirty="0" smtClean="0"/>
              <a:t>www.bushfarms.com</a:t>
            </a:r>
            <a:r>
              <a:rPr lang="en-US" sz="1200" dirty="0" smtClean="0"/>
              <a:t>. Copyright Michael Bush, 2006. Web. 11 May 2011. &lt;http://www.bushfarms.com/beesmath.htm&gt;.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Drone Frames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2036534"/>
            <a:ext cx="4191001" cy="314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399" y="2057400"/>
            <a:ext cx="416319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58674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Photos from: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160020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Oliver Drone Trap Frame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60020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Plastic Drone Trap Frame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Using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Drone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Trap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Frames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r>
              <a:rPr lang="en-US" sz="2800" dirty="0" smtClean="0"/>
              <a:t>Assume 2 deep brood boxes</a:t>
            </a:r>
          </a:p>
          <a:p>
            <a:r>
              <a:rPr lang="en-US" sz="2800" dirty="0" smtClean="0"/>
              <a:t>Week 1 – Place drone trap frame in bottom box, position 3 or 8</a:t>
            </a:r>
          </a:p>
          <a:p>
            <a:r>
              <a:rPr lang="en-US" sz="2800" dirty="0" smtClean="0"/>
              <a:t>Week 3 – Place drone trap frame in top box, position 3 or 8</a:t>
            </a:r>
          </a:p>
          <a:p>
            <a:r>
              <a:rPr lang="en-US" sz="2800" dirty="0" smtClean="0"/>
              <a:t>Week 5 – Remove drone frame &amp; cut out drone pupae from bottom box;  return frame to deep</a:t>
            </a:r>
          </a:p>
          <a:p>
            <a:r>
              <a:rPr lang="en-US" sz="2800" dirty="0" smtClean="0"/>
              <a:t>Week 7 – Remove drone frame &amp; cut out drone pupae from top box; return frame to deep</a:t>
            </a:r>
          </a:p>
          <a:p>
            <a:r>
              <a:rPr lang="en-US" sz="2800" dirty="0" smtClean="0"/>
              <a:t>Repeat every two weeks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to Use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911096"/>
          <a:ext cx="8763005" cy="3803904"/>
        </p:xfrm>
        <a:graphic>
          <a:graphicData uri="http://schemas.openxmlformats.org/drawingml/2006/table">
            <a:tbl>
              <a:tblPr/>
              <a:tblGrid>
                <a:gridCol w="1956027"/>
                <a:gridCol w="547688"/>
                <a:gridCol w="547688"/>
                <a:gridCol w="625929"/>
                <a:gridCol w="547688"/>
                <a:gridCol w="625929"/>
                <a:gridCol w="547688"/>
                <a:gridCol w="469446"/>
                <a:gridCol w="625929"/>
                <a:gridCol w="547688"/>
                <a:gridCol w="547688"/>
                <a:gridCol w="625929"/>
                <a:gridCol w="547688"/>
              </a:tblGrid>
              <a:tr h="1051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Treatment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Screened Bottom Board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Drone Brood Removal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Artificial Swarm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Comb Trapping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Apiguard/formic acid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Bayvarol/Apistan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211D1E"/>
                          </a:solidFill>
                          <a:latin typeface="Arial"/>
                          <a:ea typeface="Calibri"/>
                          <a:cs typeface="Times New Roman"/>
                        </a:rPr>
                        <a:t>Lactic/oxalic acid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60198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Table from: Department for Environment, Food and Rural Affairs, (</a:t>
            </a:r>
            <a:r>
              <a:rPr lang="en-US" sz="1200" dirty="0" err="1" smtClean="0"/>
              <a:t>defra</a:t>
            </a:r>
            <a:r>
              <a:rPr lang="en-US" sz="1200" dirty="0" smtClean="0"/>
              <a:t>). "Managing </a:t>
            </a:r>
            <a:r>
              <a:rPr lang="en-US" sz="1200" dirty="0" err="1" smtClean="0"/>
              <a:t>Varroa</a:t>
            </a:r>
            <a:r>
              <a:rPr lang="en-US" sz="1200" dirty="0" smtClean="0"/>
              <a:t>." </a:t>
            </a:r>
            <a:r>
              <a:rPr lang="en-US" sz="1200" i="1" dirty="0" smtClean="0"/>
              <a:t>www.defra.gov.uk</a:t>
            </a:r>
            <a:r>
              <a:rPr lang="en-US" sz="1200" dirty="0" smtClean="0"/>
              <a:t>. Crown Copyright, 2005. Web. 11 May 2011. &lt;https://secure.fera.defra.gov.uk/beebase/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Drone Frames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4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Weeks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3276600" cy="436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npo00003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2286000"/>
            <a:ext cx="4770094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1722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Photos from: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Removing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Capped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Brood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4000"/>
            <a:ext cx="3243837" cy="432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" y="61722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from: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Drone Frames - End of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Season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00200"/>
            <a:ext cx="54959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" y="60198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from: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Benefits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fr-FR" sz="2800" dirty="0" smtClean="0"/>
              <a:t>French </a:t>
            </a:r>
            <a:r>
              <a:rPr lang="fr-FR" sz="2800" dirty="0" err="1" smtClean="0"/>
              <a:t>study</a:t>
            </a:r>
            <a:r>
              <a:rPr lang="fr-FR" sz="2800" dirty="0" smtClean="0"/>
              <a:t>*:  Drone </a:t>
            </a:r>
            <a:r>
              <a:rPr lang="fr-FR" sz="2800" dirty="0" err="1" smtClean="0"/>
              <a:t>trapping</a:t>
            </a:r>
            <a:r>
              <a:rPr lang="fr-FR" sz="2800" dirty="0" smtClean="0"/>
              <a:t> 4 times in a </a:t>
            </a:r>
            <a:r>
              <a:rPr lang="fr-FR" sz="2800" dirty="0" err="1" smtClean="0"/>
              <a:t>season</a:t>
            </a:r>
            <a:r>
              <a:rPr lang="fr-FR" sz="2800" dirty="0" smtClean="0"/>
              <a:t> </a:t>
            </a:r>
            <a:r>
              <a:rPr lang="fr-FR" sz="2800" dirty="0" err="1" smtClean="0"/>
              <a:t>reduced</a:t>
            </a:r>
            <a:r>
              <a:rPr lang="fr-FR" sz="2800" dirty="0" smtClean="0"/>
              <a:t> mites by 25%</a:t>
            </a:r>
          </a:p>
          <a:p>
            <a:pPr lvl="1"/>
            <a:r>
              <a:rPr lang="fr-FR" sz="2400" dirty="0" err="1" smtClean="0"/>
              <a:t>Honey</a:t>
            </a:r>
            <a:r>
              <a:rPr lang="fr-FR" sz="2400" dirty="0" smtClean="0"/>
              <a:t> production </a:t>
            </a:r>
            <a:r>
              <a:rPr lang="fr-FR" sz="2400" u="sng" dirty="0" err="1" smtClean="0"/>
              <a:t>did</a:t>
            </a:r>
            <a:r>
              <a:rPr lang="fr-FR" sz="2400" u="sng" dirty="0" smtClean="0"/>
              <a:t> not</a:t>
            </a:r>
            <a:r>
              <a:rPr lang="fr-FR" sz="2400" dirty="0" smtClean="0"/>
              <a:t> </a:t>
            </a:r>
            <a:r>
              <a:rPr lang="fr-FR" sz="2400" dirty="0" err="1" smtClean="0"/>
              <a:t>suffer</a:t>
            </a:r>
            <a:endParaRPr lang="fr-FR" sz="2400" dirty="0" smtClean="0"/>
          </a:p>
          <a:p>
            <a:pPr lvl="1"/>
            <a:r>
              <a:rPr lang="fr-FR" sz="2400" dirty="0" err="1" smtClean="0"/>
              <a:t>Controlled</a:t>
            </a:r>
            <a:r>
              <a:rPr lang="fr-FR" sz="2400" dirty="0" smtClean="0"/>
              <a:t> </a:t>
            </a:r>
            <a:r>
              <a:rPr lang="fr-FR" sz="2400" dirty="0" err="1" smtClean="0"/>
              <a:t>swarming</a:t>
            </a:r>
            <a:endParaRPr lang="fr-FR" sz="2400" dirty="0" smtClean="0"/>
          </a:p>
          <a:p>
            <a:r>
              <a:rPr lang="fr-FR" sz="2800" dirty="0" smtClean="0"/>
              <a:t>‘Manage’ </a:t>
            </a:r>
            <a:r>
              <a:rPr lang="fr-FR" sz="2800" dirty="0" err="1" smtClean="0"/>
              <a:t>where</a:t>
            </a:r>
            <a:r>
              <a:rPr lang="fr-FR" sz="2800" dirty="0" smtClean="0"/>
              <a:t> the </a:t>
            </a:r>
            <a:r>
              <a:rPr lang="fr-FR" sz="2800" dirty="0" err="1" smtClean="0"/>
              <a:t>colony</a:t>
            </a:r>
            <a:r>
              <a:rPr lang="fr-FR" sz="2800" dirty="0" smtClean="0"/>
              <a:t> </a:t>
            </a:r>
            <a:r>
              <a:rPr lang="fr-FR" sz="2800" dirty="0" err="1" smtClean="0"/>
              <a:t>builds</a:t>
            </a:r>
            <a:r>
              <a:rPr lang="fr-FR" sz="2800" dirty="0" smtClean="0"/>
              <a:t> drone </a:t>
            </a:r>
            <a:r>
              <a:rPr lang="fr-FR" sz="2800" dirty="0" err="1" smtClean="0"/>
              <a:t>comb</a:t>
            </a:r>
            <a:endParaRPr lang="fr-FR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" y="59436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 Cited in: 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Drawbacks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fr-FR" sz="2800" dirty="0" smtClean="0"/>
              <a:t>Labor intensive</a:t>
            </a:r>
          </a:p>
          <a:p>
            <a:r>
              <a:rPr lang="fr-FR" sz="2800" dirty="0" err="1" smtClean="0"/>
              <a:t>Exerts</a:t>
            </a:r>
            <a:r>
              <a:rPr lang="fr-FR" sz="2800" dirty="0" smtClean="0"/>
              <a:t> constant </a:t>
            </a:r>
            <a:r>
              <a:rPr lang="fr-FR" sz="2800" dirty="0" err="1" smtClean="0"/>
              <a:t>selection</a:t>
            </a:r>
            <a:r>
              <a:rPr lang="fr-FR" sz="2800" dirty="0" smtClean="0"/>
              <a:t> </a:t>
            </a:r>
            <a:r>
              <a:rPr lang="fr-FR" sz="2800" dirty="0" err="1" smtClean="0"/>
              <a:t>against</a:t>
            </a:r>
            <a:r>
              <a:rPr lang="fr-FR" sz="2800" dirty="0" smtClean="0"/>
              <a:t> mites </a:t>
            </a:r>
            <a:r>
              <a:rPr lang="fr-FR" sz="2800" dirty="0" err="1" smtClean="0"/>
              <a:t>that</a:t>
            </a:r>
            <a:r>
              <a:rPr lang="fr-FR" sz="2800" dirty="0" smtClean="0"/>
              <a:t> </a:t>
            </a:r>
            <a:r>
              <a:rPr lang="fr-FR" sz="2800" dirty="0" err="1" smtClean="0"/>
              <a:t>prefer</a:t>
            </a:r>
            <a:r>
              <a:rPr lang="fr-FR" sz="2800" dirty="0" smtClean="0"/>
              <a:t> drone </a:t>
            </a:r>
            <a:r>
              <a:rPr lang="fr-FR" sz="2800" dirty="0" err="1" smtClean="0"/>
              <a:t>brood</a:t>
            </a:r>
            <a:endParaRPr lang="fr-FR" sz="2800" dirty="0" smtClean="0"/>
          </a:p>
          <a:p>
            <a:pPr lvl="1"/>
            <a:r>
              <a:rPr lang="fr-FR" sz="2400" dirty="0" err="1" smtClean="0"/>
              <a:t>Need</a:t>
            </a:r>
            <a:r>
              <a:rPr lang="fr-FR" sz="2400" dirty="0" smtClean="0"/>
              <a:t> to </a:t>
            </a:r>
            <a:r>
              <a:rPr lang="fr-FR" sz="2400" dirty="0" err="1" smtClean="0"/>
              <a:t>breed</a:t>
            </a:r>
            <a:r>
              <a:rPr lang="fr-FR" sz="2400" dirty="0" smtClean="0"/>
              <a:t> for VSH </a:t>
            </a:r>
            <a:r>
              <a:rPr lang="fr-FR" sz="2400" dirty="0" err="1" smtClean="0"/>
              <a:t>behavior</a:t>
            </a:r>
            <a:endParaRPr lang="fr-FR" sz="2400" dirty="0" smtClean="0"/>
          </a:p>
          <a:p>
            <a:r>
              <a:rPr lang="fr-FR" sz="2800" dirty="0" err="1" smtClean="0"/>
              <a:t>Don’t</a:t>
            </a:r>
            <a:r>
              <a:rPr lang="fr-FR" sz="2800" dirty="0" smtClean="0"/>
              <a:t> </a:t>
            </a:r>
            <a:r>
              <a:rPr lang="fr-FR" sz="2800" dirty="0" err="1" smtClean="0"/>
              <a:t>forget</a:t>
            </a:r>
            <a:r>
              <a:rPr lang="fr-FR" sz="2800" dirty="0" smtClean="0"/>
              <a:t> to </a:t>
            </a:r>
            <a:r>
              <a:rPr lang="fr-FR" sz="2800" dirty="0" err="1" smtClean="0"/>
              <a:t>remove</a:t>
            </a:r>
            <a:r>
              <a:rPr lang="fr-FR" sz="2800" dirty="0" smtClean="0"/>
              <a:t> the frames </a:t>
            </a:r>
            <a:r>
              <a:rPr lang="fr-FR" sz="2800" dirty="0" err="1" smtClean="0"/>
              <a:t>at</a:t>
            </a:r>
            <a:r>
              <a:rPr lang="fr-FR" sz="2800" dirty="0" smtClean="0"/>
              <a:t> 4 </a:t>
            </a:r>
            <a:r>
              <a:rPr lang="fr-FR" sz="2800" dirty="0" err="1" smtClean="0"/>
              <a:t>weeks</a:t>
            </a:r>
            <a:r>
              <a:rPr lang="fr-FR" sz="2800" dirty="0" smtClean="0"/>
              <a:t> or </a:t>
            </a:r>
            <a:r>
              <a:rPr lang="fr-FR" sz="2800" dirty="0" err="1" smtClean="0"/>
              <a:t>you</a:t>
            </a:r>
            <a:r>
              <a:rPr lang="fr-FR" sz="2800" dirty="0" smtClean="0"/>
              <a:t> </a:t>
            </a:r>
            <a:r>
              <a:rPr lang="fr-FR" sz="2800" dirty="0" err="1" smtClean="0"/>
              <a:t>will</a:t>
            </a:r>
            <a:r>
              <a:rPr lang="fr-FR" sz="2800" dirty="0" smtClean="0"/>
              <a:t> </a:t>
            </a:r>
            <a:r>
              <a:rPr lang="fr-FR" sz="2800" dirty="0" err="1" smtClean="0"/>
              <a:t>be</a:t>
            </a:r>
            <a:r>
              <a:rPr lang="fr-FR" sz="2800" dirty="0" smtClean="0"/>
              <a:t> </a:t>
            </a:r>
            <a:r>
              <a:rPr lang="fr-FR" sz="2800" dirty="0" err="1" smtClean="0"/>
              <a:t>breeding</a:t>
            </a:r>
            <a:r>
              <a:rPr lang="fr-FR" sz="2800" dirty="0" smtClean="0"/>
              <a:t> mites!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Other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Benefits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Wax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447800"/>
            <a:ext cx="54959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59436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from: Oliver, Andy. "Biotechnical Methods </a:t>
            </a:r>
            <a:r>
              <a:rPr lang="en-US" sz="1200" dirty="0" err="1" smtClean="0"/>
              <a:t>ll</a:t>
            </a:r>
            <a:r>
              <a:rPr lang="en-US" sz="1200" dirty="0" smtClean="0"/>
              <a:t> - The One-Two Punch@ Scientific Beekeeping." </a:t>
            </a:r>
            <a:r>
              <a:rPr lang="en-US" sz="1200" i="1" dirty="0" smtClean="0"/>
              <a:t>Scientific Beekeeping</a:t>
            </a:r>
            <a:r>
              <a:rPr lang="en-US" sz="1200" dirty="0" smtClean="0"/>
              <a:t>. Randy Oliver, 12/25/08. Web. 11 May 2011. &lt;http://scientificbeekeeping.com/fighting-varroa-biotechnical-tactics-ii/&gt;. 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More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Benefits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Bird</a:t>
            </a:r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Food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295400"/>
            <a:ext cx="6166908" cy="462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14600" y="6172200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courtesy of NWNJBA member Roger </a:t>
            </a:r>
            <a:r>
              <a:rPr lang="en-US" sz="1200" dirty="0" err="1" smtClean="0"/>
              <a:t>Gares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122</Template>
  <TotalTime>270</TotalTime>
  <Words>737</Words>
  <Application>Microsoft Office PowerPoint</Application>
  <PresentationFormat>On-screen Show (4:3)</PresentationFormat>
  <Paragraphs>83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122</vt:lpstr>
      <vt:lpstr>Document</vt:lpstr>
      <vt:lpstr>Varroa Management Using Drone Brood Removal</vt:lpstr>
      <vt:lpstr>Integrated Pest Management  (IPM)</vt:lpstr>
      <vt:lpstr>Varroa Life Cycle</vt:lpstr>
      <vt:lpstr>Varroa Facts</vt:lpstr>
      <vt:lpstr>Bee Math</vt:lpstr>
      <vt:lpstr>Drone Frames</vt:lpstr>
      <vt:lpstr>Using Drone Trap Frames</vt:lpstr>
      <vt:lpstr>When to Use</vt:lpstr>
      <vt:lpstr>Drone Frames at 4 Weeks</vt:lpstr>
      <vt:lpstr>Removing Capped Brood</vt:lpstr>
      <vt:lpstr>Drone Frames - End of Season</vt:lpstr>
      <vt:lpstr>Benefits</vt:lpstr>
      <vt:lpstr>Drawbacks</vt:lpstr>
      <vt:lpstr>Other Benefits - Wax</vt:lpstr>
      <vt:lpstr>More Benefits - Bird Food</vt:lpstr>
    </vt:vector>
  </TitlesOfParts>
  <Company>GlaxoSmithKline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Varroa Management Using Drone Brood Removal</dc:title>
  <dc:creator>rtk62759</dc:creator>
  <cp:lastModifiedBy>rtk62759</cp:lastModifiedBy>
  <cp:revision>40</cp:revision>
  <dcterms:created xsi:type="dcterms:W3CDTF">2011-05-10T14:27:01Z</dcterms:created>
  <dcterms:modified xsi:type="dcterms:W3CDTF">2011-05-16T15:16:38Z</dcterms:modified>
</cp:coreProperties>
</file>